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73" r:id="rId9"/>
    <p:sldId id="266" r:id="rId10"/>
    <p:sldId id="267" r:id="rId11"/>
    <p:sldId id="268" r:id="rId12"/>
    <p:sldId id="269" r:id="rId13"/>
    <p:sldId id="270" r:id="rId14"/>
    <p:sldId id="271" r:id="rId15"/>
    <p:sldId id="279" r:id="rId16"/>
    <p:sldId id="272" r:id="rId17"/>
    <p:sldId id="278" r:id="rId18"/>
    <p:sldId id="274" r:id="rId19"/>
    <p:sldId id="275" r:id="rId20"/>
  </p:sldIdLst>
  <p:sldSz cx="9144000" cy="6858000" type="screen4x3"/>
  <p:notesSz cx="9942513" cy="67611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95" autoAdjust="0"/>
  </p:normalViewPr>
  <p:slideViewPr>
    <p:cSldViewPr>
      <p:cViewPr>
        <p:scale>
          <a:sx n="92" d="100"/>
          <a:sy n="92" d="100"/>
        </p:scale>
        <p:origin x="-21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A1C7-6D5A-4C27-BB50-C0CBA7DB5C2C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D3DF5-D445-4A7B-9F6D-44DD97826C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517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5CB9A-B2E2-4A6E-ABAB-8A582EEA2CA6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2829E-F5D5-435A-A448-699819B73E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33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day to you all.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your interest in my presentation.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name is 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Jia,Sheng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-You, a student from 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CILab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TKU.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I’m going to give a talk on the Mandarin-Phonetic-Symbol Communication Aid on Tablet PC for Children with High-Functioning Autism</a:t>
            </a:r>
            <a:endParaRPr lang="en-US" altLang="zh-TW" b="0" dirty="0" smtClean="0">
              <a:effectLst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818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child click button "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ㄗ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button of "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ㄗ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is enlarged on the keyboard. 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b="0" dirty="0" smtClean="0">
                <a:effectLst/>
              </a:rPr>
              <a:t/>
            </a:r>
            <a:br>
              <a:rPr lang="en-US" altLang="zh-TW" b="0" dirty="0" smtClean="0">
                <a:effectLst/>
              </a:rPr>
            </a:b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sure of typing the character"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ㄗ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press the same button again.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b="0" dirty="0" smtClean="0">
                <a:effectLst/>
              </a:rPr>
              <a:t/>
            </a:r>
            <a:br>
              <a:rPr lang="en-US" altLang="zh-TW" b="0" dirty="0" smtClean="0">
                <a:effectLst/>
              </a:rPr>
            </a:b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entering the symbol, 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the pronunciation button will produce a corresponding audio</a:t>
            </a:r>
            <a:endParaRPr lang="en-US" altLang="zh-TW" b="0" dirty="0" smtClean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916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Zhuyin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communication board has the following benefits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children express a message to others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 click function is an useful design.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 games can help children learn.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use the familiar images of children to custom quiz game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 Chinese interface and downloads for free.</a:t>
            </a:r>
            <a:endParaRPr lang="en-US" altLang="zh-TW" b="0" dirty="0" smtClean="0">
              <a:effectLst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479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Zhuyin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communication board has the following benefits</a:t>
            </a:r>
            <a:endParaRPr lang="en-US" altLang="zh-TW" b="0" dirty="0" smtClean="0">
              <a:effectLst/>
            </a:endParaRPr>
          </a:p>
          <a:p>
            <a:pPr rtl="0"/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use the familiar images of children to custom quiz game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 Chinese interface and downloads for free.</a:t>
            </a:r>
            <a:endParaRPr lang="en-US" altLang="zh-TW" b="0" dirty="0" smtClean="0">
              <a:effectLst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479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 a lot of problems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Bear is a very good communication interface.</a:t>
            </a:r>
            <a:endParaRPr lang="en-US" altLang="zh-TW" b="0" dirty="0" smtClean="0">
              <a:effectLst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101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611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If you need source code.</a:t>
            </a:r>
          </a:p>
          <a:p>
            <a:r>
              <a:rPr lang="en-US" altLang="zh-TW" dirty="0" smtClean="0"/>
              <a:t>We offer a download link.</a:t>
            </a:r>
          </a:p>
          <a:p>
            <a:r>
              <a:rPr lang="en-US" altLang="zh-TW" dirty="0" smtClean="0"/>
              <a:t>Of course, it is also free.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091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4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I’d like to conduct my presentation in the sequence shown on this slide.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First, I will give an introduction of Autism Communication briefly</a:t>
            </a:r>
          </a:p>
          <a:p>
            <a:r>
              <a:rPr lang="en-US" altLang="zh-TW" dirty="0" smtClean="0"/>
              <a:t>and method will be mentioned.</a:t>
            </a:r>
          </a:p>
          <a:p>
            <a:r>
              <a:rPr lang="en-US" altLang="zh-TW" dirty="0" smtClean="0"/>
              <a:t>final is the benefit and results.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49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Children with autism often have the following obstacles :</a:t>
            </a:r>
          </a:p>
          <a:p>
            <a:r>
              <a:rPr lang="en-US" altLang="zh-TW" dirty="0" smtClean="0"/>
              <a:t>Difficulty in social</a:t>
            </a:r>
          </a:p>
          <a:p>
            <a:r>
              <a:rPr lang="en-US" altLang="zh-TW" dirty="0" smtClean="0"/>
              <a:t>Verbal communication.</a:t>
            </a:r>
          </a:p>
          <a:p>
            <a:r>
              <a:rPr lang="en-US" altLang="zh-TW" dirty="0" smtClean="0"/>
              <a:t>Repetitive behavior.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13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their message is often misunderstood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many children can use paper keyboard to express ideas.</a:t>
            </a:r>
            <a:endParaRPr lang="en-US" altLang="zh-TW" b="0" dirty="0" smtClean="0">
              <a:effectLst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usage of paper keyboard 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zh-TW" dirty="0" smtClean="0"/>
          </a:p>
          <a:p>
            <a:endParaRPr lang="en-US" altLang="zh-TW" dirty="0" smtClean="0">
              <a:effectLst/>
            </a:endParaRPr>
          </a:p>
          <a:p>
            <a:pPr rtl="0"/>
            <a:r>
              <a:rPr lang="en-US" altLang="zh-TW" dirty="0" smtClean="0">
                <a:effectLst/>
              </a:rPr>
              <a:t>Teachers are helping child to communicate using a keyboard. </a:t>
            </a:r>
            <a:br>
              <a:rPr lang="en-US" altLang="zh-TW" dirty="0" smtClean="0">
                <a:effectLst/>
              </a:rPr>
            </a:br>
            <a:r>
              <a:rPr lang="en-US" altLang="zh-TW" dirty="0" smtClean="0">
                <a:effectLst/>
              </a:rPr>
              <a:t>Child's hand is their own sense of movement.</a:t>
            </a:r>
            <a:endParaRPr lang="en-US" altLang="zh-TW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53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it has some drawbacks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audio feedback.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the words must be memorized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 to press the wrong key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 must spend time communicating with each child</a:t>
            </a:r>
            <a:endParaRPr lang="en-US" altLang="zh-TW" b="0" dirty="0" smtClean="0">
              <a:effectLst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78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you can also  buy a communication pen.(U-Pen)</a:t>
            </a:r>
          </a:p>
          <a:p>
            <a:pPr rtl="0"/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usage of communication pen.</a:t>
            </a:r>
            <a:endParaRPr lang="en-US" altLang="zh-TW" b="0" dirty="0" smtClean="0">
              <a:effectLst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95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click on the keyboard using a pen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 will send the corresponding sound 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price is too Expensive</a:t>
            </a:r>
            <a:endParaRPr lang="en-US" altLang="zh-TW" b="0" dirty="0" smtClean="0">
              <a:effectLst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these problems</a:t>
            </a: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developed a software to help solving these problems</a:t>
            </a:r>
            <a:endParaRPr lang="en-US" altLang="zh-TW" b="0" dirty="0" smtClean="0">
              <a:effectLst/>
            </a:endParaRPr>
          </a:p>
          <a:p>
            <a:pPr rtl="0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it is free.</a:t>
            </a:r>
            <a:endParaRPr lang="en-US" altLang="zh-TW" b="0" dirty="0" smtClean="0">
              <a:effectLst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13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829E-F5D5-435A-A448-699819B73EF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11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/>
        </p:nvSpPr>
        <p:spPr bwMode="auto">
          <a:xfrm>
            <a:off x="7543799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2645677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 b="1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429002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96452" y="228424"/>
            <a:ext cx="8147447" cy="1400375"/>
            <a:chOff x="196452" y="228424"/>
            <a:chExt cx="8147447" cy="1400375"/>
          </a:xfrm>
        </p:grpSpPr>
        <p:pic>
          <p:nvPicPr>
            <p:cNvPr id="1026" name="Picture 2" descr="淡江大學校徽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180" y="295267"/>
              <a:ext cx="1121719" cy="1116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群組 8"/>
            <p:cNvGrpSpPr/>
            <p:nvPr userDrawn="1"/>
          </p:nvGrpSpPr>
          <p:grpSpPr>
            <a:xfrm>
              <a:off x="196452" y="228424"/>
              <a:ext cx="2587059" cy="1400375"/>
              <a:chOff x="3683937" y="2999620"/>
              <a:chExt cx="2611075" cy="1127417"/>
            </a:xfrm>
          </p:grpSpPr>
          <p:grpSp>
            <p:nvGrpSpPr>
              <p:cNvPr id="8" name="群組 7"/>
              <p:cNvGrpSpPr/>
              <p:nvPr userDrawn="1"/>
            </p:nvGrpSpPr>
            <p:grpSpPr>
              <a:xfrm>
                <a:off x="4023776" y="2999620"/>
                <a:ext cx="1830063" cy="1127416"/>
                <a:chOff x="950581" y="70277"/>
                <a:chExt cx="1830063" cy="1127416"/>
              </a:xfrm>
            </p:grpSpPr>
            <p:sp>
              <p:nvSpPr>
                <p:cNvPr id="18" name="文字方塊 17"/>
                <p:cNvSpPr txBox="1"/>
                <p:nvPr userDrawn="1"/>
              </p:nvSpPr>
              <p:spPr>
                <a:xfrm>
                  <a:off x="1325165" y="428252"/>
                  <a:ext cx="14554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4400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Lucida Handwriting" pitchFamily="66" charset="0"/>
                      <a:ea typeface="Cambria Math" pitchFamily="18" charset="0"/>
                    </a:rPr>
                    <a:t>Lab</a:t>
                  </a:r>
                  <a:endParaRPr lang="zh-TW" altLang="en-US" sz="4400" dirty="0">
                    <a:solidFill>
                      <a:schemeClr val="accent4">
                        <a:lumMod val="75000"/>
                      </a:schemeClr>
                    </a:solidFill>
                    <a:latin typeface="Lucida Handwriting" pitchFamily="66" charset="0"/>
                  </a:endParaRPr>
                </a:p>
              </p:txBody>
            </p:sp>
            <p:sp>
              <p:nvSpPr>
                <p:cNvPr id="7" name="文字方塊 6"/>
                <p:cNvSpPr txBox="1"/>
                <p:nvPr userDrawn="1"/>
              </p:nvSpPr>
              <p:spPr>
                <a:xfrm>
                  <a:off x="950581" y="70277"/>
                  <a:ext cx="124515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5400" dirty="0" smtClean="0">
                      <a:solidFill>
                        <a:srgbClr val="FF0000"/>
                      </a:solidFill>
                      <a:latin typeface="Lucida Handwriting" pitchFamily="66" charset="0"/>
                      <a:ea typeface="Cambria Math" pitchFamily="18" charset="0"/>
                    </a:rPr>
                    <a:t>CI</a:t>
                  </a:r>
                  <a:endParaRPr lang="zh-TW" altLang="en-US" sz="5400" dirty="0">
                    <a:solidFill>
                      <a:srgbClr val="FF0000"/>
                    </a:solidFill>
                    <a:latin typeface="Lucida Handwriting" pitchFamily="66" charset="0"/>
                  </a:endParaRPr>
                </a:p>
              </p:txBody>
            </p:sp>
          </p:grpSp>
          <p:sp>
            <p:nvSpPr>
              <p:cNvPr id="20" name="文字方塊 19"/>
              <p:cNvSpPr txBox="1"/>
              <p:nvPr userDrawn="1"/>
            </p:nvSpPr>
            <p:spPr>
              <a:xfrm>
                <a:off x="3683937" y="3850038"/>
                <a:ext cx="26110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Cambria Math" pitchFamily="18" charset="0"/>
                  </a:rPr>
                  <a:t>Computational Intelligence Laboratory</a:t>
                </a:r>
                <a:endParaRPr lang="zh-TW" altLang="en-US" sz="1200" dirty="0">
                  <a:solidFill>
                    <a:schemeClr val="accent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3685220" y="6492877"/>
            <a:ext cx="1773560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ea typeface="超世紀粗顏楷" pitchFamily="2" charset="-120"/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549009"/>
            <a:ext cx="1238462" cy="30899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  <a:latin typeface="超世紀粗毛楷" pitchFamily="2" charset="-120"/>
                <a:ea typeface="超世紀粗毛楷" pitchFamily="2" charset="-120"/>
              </a:defRPr>
            </a:lvl1pPr>
          </a:lstStyle>
          <a:p>
            <a:fld id="{D93AD6C7-9041-4BC6-AA13-B824627D06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6313760"/>
            <a:ext cx="2678686" cy="53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latin typeface="微軟正黑體" pitchFamily="34" charset="-120"/>
                <a:ea typeface="微軟正黑體" pitchFamily="34" charset="-120"/>
              </a:defRPr>
            </a:lvl1pPr>
            <a:lvl2pPr marL="914400" indent="-457200">
              <a:buFont typeface="Wingdings" pitchFamily="2" charset="2"/>
              <a:buChar char="n"/>
              <a:defRPr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buFont typeface="Wingdings" pitchFamily="2" charset="2"/>
              <a:buChar char="p"/>
              <a:defRPr/>
            </a:lvl3pPr>
            <a:lvl4pPr marL="1600200" indent="-228600">
              <a:buFont typeface="Wingdings" pitchFamily="2" charset="2"/>
              <a:buChar char="u"/>
              <a:defRPr/>
            </a:lvl4pPr>
            <a:lvl5pPr marL="2057400" indent="-228600">
              <a:buFont typeface="Wingdings" pitchFamily="2" charset="2"/>
              <a:buChar char="l"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85220" y="6492877"/>
            <a:ext cx="1773560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ea typeface="超世紀粗顏楷" pitchFamily="2" charset="-120"/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549009"/>
            <a:ext cx="1238462" cy="30899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  <a:latin typeface="超世紀粗毛楷" pitchFamily="2" charset="-120"/>
                <a:ea typeface="超世紀粗毛楷" pitchFamily="2" charset="-120"/>
              </a:defRPr>
            </a:lvl1pPr>
          </a:lstStyle>
          <a:p>
            <a:fld id="{D93AD6C7-9041-4BC6-AA13-B824627D06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6313760"/>
            <a:ext cx="2678686" cy="53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p"/>
              <a:defRPr/>
            </a:lvl3pPr>
            <a:lvl4pPr marL="1600200" indent="-228600">
              <a:buFont typeface="Wingdings" pitchFamily="2" charset="2"/>
              <a:buChar char="u"/>
              <a:defRPr/>
            </a:lvl4pPr>
            <a:lvl5pPr marL="2057400" indent="-228600">
              <a:buFont typeface="Wingdings" pitchFamily="2" charset="2"/>
              <a:buChar char="l"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85220" y="6492877"/>
            <a:ext cx="1773560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ea typeface="超世紀粗顏楷" pitchFamily="2" charset="-120"/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549009"/>
            <a:ext cx="1238462" cy="30899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  <a:latin typeface="超世紀粗毛楷" pitchFamily="2" charset="-120"/>
                <a:ea typeface="超世紀粗毛楷" pitchFamily="2" charset="-120"/>
              </a:defRPr>
            </a:lvl1pPr>
          </a:lstStyle>
          <a:p>
            <a:fld id="{D93AD6C7-9041-4BC6-AA13-B824627D06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6313760"/>
            <a:ext cx="2678686" cy="53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lphaL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85220" y="6492877"/>
            <a:ext cx="1773560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ea typeface="超世紀粗顏楷" pitchFamily="2" charset="-120"/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549009"/>
            <a:ext cx="1238462" cy="30899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  <a:latin typeface="超世紀粗毛楷" pitchFamily="2" charset="-120"/>
                <a:ea typeface="超世紀粗毛楷" pitchFamily="2" charset="-120"/>
              </a:defRPr>
            </a:lvl1pPr>
          </a:lstStyle>
          <a:p>
            <a:fld id="{D93AD6C7-9041-4BC6-AA13-B824627D06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6313760"/>
            <a:ext cx="2678686" cy="53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96452" y="228424"/>
            <a:ext cx="8147447" cy="1400375"/>
            <a:chOff x="196452" y="228424"/>
            <a:chExt cx="8147447" cy="1400375"/>
          </a:xfrm>
        </p:grpSpPr>
        <p:pic>
          <p:nvPicPr>
            <p:cNvPr id="12" name="Picture 2" descr="淡江大學校徽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180" y="295267"/>
              <a:ext cx="1121719" cy="1116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群組 12"/>
            <p:cNvGrpSpPr/>
            <p:nvPr userDrawn="1"/>
          </p:nvGrpSpPr>
          <p:grpSpPr>
            <a:xfrm>
              <a:off x="196452" y="228424"/>
              <a:ext cx="2587059" cy="1400375"/>
              <a:chOff x="3683937" y="2999620"/>
              <a:chExt cx="2611075" cy="1127417"/>
            </a:xfrm>
          </p:grpSpPr>
          <p:grpSp>
            <p:nvGrpSpPr>
              <p:cNvPr id="14" name="群組 13"/>
              <p:cNvGrpSpPr/>
              <p:nvPr userDrawn="1"/>
            </p:nvGrpSpPr>
            <p:grpSpPr>
              <a:xfrm>
                <a:off x="4023776" y="2999620"/>
                <a:ext cx="1830063" cy="1127416"/>
                <a:chOff x="950581" y="70277"/>
                <a:chExt cx="1830063" cy="1127416"/>
              </a:xfrm>
            </p:grpSpPr>
            <p:sp>
              <p:nvSpPr>
                <p:cNvPr id="16" name="文字方塊 15"/>
                <p:cNvSpPr txBox="1"/>
                <p:nvPr userDrawn="1"/>
              </p:nvSpPr>
              <p:spPr>
                <a:xfrm>
                  <a:off x="1325165" y="428252"/>
                  <a:ext cx="14554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4400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Lucida Handwriting" pitchFamily="66" charset="0"/>
                      <a:ea typeface="Cambria Math" pitchFamily="18" charset="0"/>
                    </a:rPr>
                    <a:t>Lab</a:t>
                  </a:r>
                  <a:endParaRPr lang="zh-TW" altLang="en-US" sz="4400" dirty="0">
                    <a:solidFill>
                      <a:schemeClr val="accent4">
                        <a:lumMod val="75000"/>
                      </a:schemeClr>
                    </a:solidFill>
                    <a:latin typeface="Lucida Handwriting" pitchFamily="66" charset="0"/>
                  </a:endParaRPr>
                </a:p>
              </p:txBody>
            </p:sp>
            <p:sp>
              <p:nvSpPr>
                <p:cNvPr id="17" name="文字方塊 16"/>
                <p:cNvSpPr txBox="1"/>
                <p:nvPr userDrawn="1"/>
              </p:nvSpPr>
              <p:spPr>
                <a:xfrm>
                  <a:off x="950581" y="70277"/>
                  <a:ext cx="124515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5400" dirty="0" smtClean="0">
                      <a:solidFill>
                        <a:srgbClr val="FF0000"/>
                      </a:solidFill>
                      <a:latin typeface="Lucida Handwriting" pitchFamily="66" charset="0"/>
                      <a:ea typeface="Cambria Math" pitchFamily="18" charset="0"/>
                    </a:rPr>
                    <a:t>CI</a:t>
                  </a:r>
                  <a:endParaRPr lang="zh-TW" altLang="en-US" sz="5400" dirty="0">
                    <a:solidFill>
                      <a:srgbClr val="FF0000"/>
                    </a:solidFill>
                    <a:latin typeface="Lucida Handwriting" pitchFamily="66" charset="0"/>
                  </a:endParaRPr>
                </a:p>
              </p:txBody>
            </p:sp>
          </p:grpSp>
          <p:sp>
            <p:nvSpPr>
              <p:cNvPr id="15" name="文字方塊 14"/>
              <p:cNvSpPr txBox="1"/>
              <p:nvPr userDrawn="1"/>
            </p:nvSpPr>
            <p:spPr>
              <a:xfrm>
                <a:off x="3683937" y="3850038"/>
                <a:ext cx="26110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Cambria Math" pitchFamily="18" charset="0"/>
                  </a:rPr>
                  <a:t>Computational Intelligence Laboratory</a:t>
                </a:r>
                <a:endParaRPr lang="zh-TW" altLang="en-US" sz="1200" dirty="0">
                  <a:solidFill>
                    <a:schemeClr val="accent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3685220" y="6492877"/>
            <a:ext cx="1773560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ea typeface="超世紀粗顏楷" pitchFamily="2" charset="-120"/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549009"/>
            <a:ext cx="1238462" cy="30899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  <a:latin typeface="超世紀粗毛楷" pitchFamily="2" charset="-120"/>
                <a:ea typeface="超世紀粗毛楷" pitchFamily="2" charset="-120"/>
              </a:defRPr>
            </a:lvl1pPr>
          </a:lstStyle>
          <a:p>
            <a:fld id="{D93AD6C7-9041-4BC6-AA13-B824627D06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6313760"/>
            <a:ext cx="2678686" cy="53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914400" indent="-457200">
              <a:buFont typeface="+mj-lt"/>
              <a:buAutoNum type="alphaUcPeriod"/>
              <a:defRPr sz="24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marL="1371600" indent="-457200">
              <a:buFont typeface="+mj-lt"/>
              <a:buAutoNum type="arabicPeriod"/>
              <a:defRPr sz="20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3pPr>
            <a:lvl4pPr marL="1714500" indent="-342900">
              <a:buFont typeface="+mj-lt"/>
              <a:buAutoNum type="alphaLcParenR"/>
              <a:defRPr sz="18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4pPr>
            <a:lvl5pPr marL="2171700" indent="-342900">
              <a:buFont typeface="+mj-lt"/>
              <a:buAutoNum type="arabicParenR"/>
              <a:defRPr sz="18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914400" indent="-457200">
              <a:buFont typeface="+mj-lt"/>
              <a:buAutoNum type="alphaUcPeriod"/>
              <a:defRPr sz="24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marL="1371600" indent="-457200">
              <a:buFont typeface="+mj-lt"/>
              <a:buAutoNum type="arabicPeriod"/>
              <a:defRPr sz="20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3pPr>
            <a:lvl4pPr marL="1714500" indent="-342900">
              <a:buFont typeface="+mj-lt"/>
              <a:buAutoNum type="alphaLcParenR"/>
              <a:defRPr sz="18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4pPr>
            <a:lvl5pPr marL="2171700" indent="-342900">
              <a:buFont typeface="+mj-lt"/>
              <a:buAutoNum type="arabicParenR"/>
              <a:defRPr sz="18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685220" y="6492877"/>
            <a:ext cx="1773560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ea typeface="超世紀粗顏楷" pitchFamily="2" charset="-120"/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549009"/>
            <a:ext cx="1238462" cy="30899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  <a:latin typeface="超世紀粗毛楷" pitchFamily="2" charset="-120"/>
                <a:ea typeface="超世紀粗毛楷" pitchFamily="2" charset="-120"/>
              </a:defRPr>
            </a:lvl1pPr>
          </a:lstStyle>
          <a:p>
            <a:fld id="{D93AD6C7-9041-4BC6-AA13-B824627D06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6313760"/>
            <a:ext cx="2678686" cy="53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400">
                <a:latin typeface="微軟正黑體" pitchFamily="34" charset="-120"/>
                <a:ea typeface="微軟正黑體" pitchFamily="34" charset="-120"/>
              </a:defRPr>
            </a:lvl1pPr>
            <a:lvl2pPr marL="914400" indent="-457200">
              <a:buFont typeface="+mj-lt"/>
              <a:buAutoNum type="alphaUcPeriod"/>
              <a:defRPr sz="2000"/>
            </a:lvl2pPr>
            <a:lvl3pPr marL="1257300" indent="-342900">
              <a:buFont typeface="+mj-lt"/>
              <a:buAutoNum type="arabicPeriod"/>
              <a:defRPr sz="1800"/>
            </a:lvl3pPr>
            <a:lvl4pPr marL="1714500" indent="-342900">
              <a:buFont typeface="+mj-lt"/>
              <a:buAutoNum type="alphaLcParenR"/>
              <a:defRPr sz="1600"/>
            </a:lvl4pPr>
            <a:lvl5pPr marL="2171700" indent="-342900">
              <a:buFont typeface="+mj-lt"/>
              <a:buAutoNum type="arabicParenR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latin typeface="微軟正黑體" pitchFamily="34" charset="-120"/>
                <a:ea typeface="微軟正黑體" pitchFamily="34" charset="-120"/>
              </a:defRPr>
            </a:lvl1pPr>
            <a:lvl2pPr marL="914400" indent="-457200">
              <a:buFont typeface="+mj-lt"/>
              <a:buAutoNum type="alphaUcPeriod"/>
              <a:defRPr sz="2000"/>
            </a:lvl2pPr>
            <a:lvl3pPr marL="1257300" indent="-342900">
              <a:buFont typeface="+mj-lt"/>
              <a:buAutoNum type="arabicPeriod"/>
              <a:defRPr sz="1800"/>
            </a:lvl3pPr>
            <a:lvl4pPr marL="1714500" indent="-342900">
              <a:buFont typeface="+mj-lt"/>
              <a:buAutoNum type="alphaLcParenR"/>
              <a:defRPr sz="1600"/>
            </a:lvl4pPr>
            <a:lvl5pPr marL="2171700" indent="-342900">
              <a:buFont typeface="+mj-lt"/>
              <a:buAutoNum type="arabicParenR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85220" y="6492877"/>
            <a:ext cx="1773560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ea typeface="超世紀粗顏楷" pitchFamily="2" charset="-120"/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549009"/>
            <a:ext cx="1238462" cy="30899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  <a:latin typeface="超世紀粗毛楷" pitchFamily="2" charset="-120"/>
                <a:ea typeface="超世紀粗毛楷" pitchFamily="2" charset="-120"/>
              </a:defRPr>
            </a:lvl1pPr>
          </a:lstStyle>
          <a:p>
            <a:fld id="{D93AD6C7-9041-4BC6-AA13-B824627D06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6313760"/>
            <a:ext cx="2678686" cy="53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85220" y="6492877"/>
            <a:ext cx="1773560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ea typeface="超世紀粗顏楷" pitchFamily="2" charset="-120"/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549009"/>
            <a:ext cx="1238462" cy="30899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  <a:latin typeface="超世紀粗毛楷" pitchFamily="2" charset="-120"/>
                <a:ea typeface="超世紀粗毛楷" pitchFamily="2" charset="-120"/>
              </a:defRPr>
            </a:lvl1pPr>
          </a:lstStyle>
          <a:p>
            <a:fld id="{D93AD6C7-9041-4BC6-AA13-B824627D06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6313760"/>
            <a:ext cx="2678686" cy="53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685220" y="6492877"/>
            <a:ext cx="1773560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ea typeface="超世紀粗顏楷" pitchFamily="2" charset="-120"/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549009"/>
            <a:ext cx="1238462" cy="30899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  <a:latin typeface="超世紀粗毛楷" pitchFamily="2" charset="-120"/>
                <a:ea typeface="超世紀粗毛楷" pitchFamily="2" charset="-120"/>
              </a:defRPr>
            </a:lvl1pPr>
          </a:lstStyle>
          <a:p>
            <a:fld id="{D93AD6C7-9041-4BC6-AA13-B824627D06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6313760"/>
            <a:ext cx="2678686" cy="53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>
                <a:latin typeface="微軟正黑體" pitchFamily="34" charset="-120"/>
                <a:ea typeface="微軟正黑體" pitchFamily="34" charset="-120"/>
              </a:defRPr>
            </a:lvl1pPr>
            <a:lvl2pPr marL="971550" indent="-514350">
              <a:buFont typeface="+mj-lt"/>
              <a:buAutoNum type="alphaUcPeriod"/>
              <a:defRPr sz="2800"/>
            </a:lvl2pPr>
            <a:lvl3pPr marL="1371600" indent="-457200">
              <a:buFont typeface="+mj-lt"/>
              <a:buAutoNum type="arabicPeriod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rabi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685220" y="6492877"/>
            <a:ext cx="1773560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ea typeface="超世紀粗顏楷" pitchFamily="2" charset="-120"/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549009"/>
            <a:ext cx="1238462" cy="30899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  <a:latin typeface="超世紀粗毛楷" pitchFamily="2" charset="-120"/>
                <a:ea typeface="超世紀粗毛楷" pitchFamily="2" charset="-120"/>
              </a:defRPr>
            </a:lvl1pPr>
          </a:lstStyle>
          <a:p>
            <a:fld id="{D93AD6C7-9041-4BC6-AA13-B824627D06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6313760"/>
            <a:ext cx="2678686" cy="53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685220" y="6492877"/>
            <a:ext cx="1773560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ea typeface="超世紀粗顏楷" pitchFamily="2" charset="-120"/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549009"/>
            <a:ext cx="1238462" cy="30899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  <a:latin typeface="超世紀粗毛楷" pitchFamily="2" charset="-120"/>
                <a:ea typeface="超世紀粗毛楷" pitchFamily="2" charset="-120"/>
              </a:defRPr>
            </a:lvl1pPr>
          </a:lstStyle>
          <a:p>
            <a:fld id="{D93AD6C7-9041-4BC6-AA13-B824627D06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8" y="6313760"/>
            <a:ext cx="2678686" cy="53573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D6D88-07F5-4707-8253-DD63671EFAEE}" type="datetimeFigureOut">
              <a:rPr lang="zh-TW" altLang="en-US" smtClean="0"/>
              <a:pPr/>
              <a:t>2014/3/31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accent1">
              <a:lumMod val="50000"/>
            </a:schemeClr>
          </a:solidFill>
          <a:latin typeface="標楷體" pitchFamily="65" charset="-120"/>
          <a:ea typeface="標楷體" pitchFamily="65" charset="-120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+mj-lt"/>
        <a:buAutoNum type="alphaUcPeriod"/>
        <a:defRPr sz="2000" kern="1200">
          <a:solidFill>
            <a:schemeClr val="accent1">
              <a:lumMod val="50000"/>
            </a:schemeClr>
          </a:solidFill>
          <a:latin typeface="標楷體" pitchFamily="65" charset="-120"/>
          <a:ea typeface="標楷體" pitchFamily="65" charset="-120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+mj-lt"/>
        <a:buAutoNum type="arabicPeriod"/>
        <a:defRPr sz="1800" kern="1200">
          <a:solidFill>
            <a:schemeClr val="accent1">
              <a:lumMod val="50000"/>
            </a:schemeClr>
          </a:solidFill>
          <a:latin typeface="標楷體" pitchFamily="65" charset="-120"/>
          <a:ea typeface="標楷體" pitchFamily="65" charset="-120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+mj-lt"/>
        <a:buAutoNum type="alphaLcParenR"/>
        <a:defRPr sz="1600" kern="1200">
          <a:solidFill>
            <a:schemeClr val="accent1">
              <a:lumMod val="50000"/>
            </a:schemeClr>
          </a:solidFill>
          <a:latin typeface="標楷體" pitchFamily="65" charset="-120"/>
          <a:ea typeface="標楷體" pitchFamily="65" charset="-120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+mj-lt"/>
        <a:buAutoNum type="arabicParenR"/>
        <a:defRPr sz="1600" kern="1200">
          <a:solidFill>
            <a:schemeClr val="accent1">
              <a:lumMod val="50000"/>
            </a:schemeClr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85U1Fl2PXi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tw/app/you-sheng-zhu-yin-ying-yong/id670857938?l=zh&amp;mt=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il.tku.edu.tw/chchou/CILAB/Research_result/Zhuyin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dJdPknL4P74?t=17s" TargetMode="Externa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hyperlink" Target="http://youtu.be/HZuwZOoEOb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352928" cy="3816423"/>
          </a:xfrm>
        </p:spPr>
        <p:txBody>
          <a:bodyPr>
            <a:noAutofit/>
          </a:bodyPr>
          <a:lstStyle/>
          <a:p>
            <a:pPr algn="ctr"/>
            <a:r>
              <a:rPr lang="en-US" altLang="zh-TW" sz="5000" b="1" dirty="0" smtClean="0">
                <a:latin typeface="+mj-lt"/>
              </a:rPr>
              <a:t>Mandarin-Phonetic-Symbol Communication Aid on Tablet PC for Children</a:t>
            </a:r>
            <a:r>
              <a:rPr lang="en-US" altLang="zh-TW" sz="5000" b="0" dirty="0" smtClean="0">
                <a:effectLst/>
                <a:latin typeface="+mj-lt"/>
              </a:rPr>
              <a:t/>
            </a:r>
            <a:br>
              <a:rPr lang="en-US" altLang="zh-TW" sz="5000" b="0" dirty="0" smtClean="0">
                <a:effectLst/>
                <a:latin typeface="+mj-lt"/>
              </a:rPr>
            </a:br>
            <a:r>
              <a:rPr lang="en-US" altLang="zh-TW" sz="5000" b="1" dirty="0" smtClean="0">
                <a:latin typeface="+mj-lt"/>
              </a:rPr>
              <a:t>with High-Functioning Autism</a:t>
            </a:r>
            <a:endParaRPr lang="zh-TW" altLang="en-US" sz="5000" dirty="0">
              <a:latin typeface="+mj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400800" cy="1495794"/>
          </a:xfrm>
        </p:spPr>
        <p:txBody>
          <a:bodyPr/>
          <a:lstStyle/>
          <a:p>
            <a:pPr algn="ctr"/>
            <a:r>
              <a:rPr lang="en-US" altLang="zh-TW" sz="3200" dirty="0" err="1">
                <a:latin typeface="Adobe Gothic Std B" pitchFamily="34" charset="-128"/>
                <a:ea typeface="Adobe Gothic Std B" pitchFamily="34" charset="-128"/>
              </a:rPr>
              <a:t>Tamkang</a:t>
            </a:r>
            <a:r>
              <a:rPr lang="en-US" altLang="zh-TW" sz="32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altLang="zh-TW" sz="3200" dirty="0" smtClean="0">
                <a:latin typeface="Adobe Gothic Std B" pitchFamily="34" charset="-128"/>
                <a:ea typeface="Adobe Gothic Std B" pitchFamily="34" charset="-128"/>
              </a:rPr>
              <a:t>University, Taiwan</a:t>
            </a:r>
          </a:p>
          <a:p>
            <a:pPr algn="ctr"/>
            <a:r>
              <a:rPr lang="en-US" altLang="zh-TW" sz="16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altLang="zh-TW" sz="3200" dirty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altLang="zh-TW" sz="3200" dirty="0">
                <a:latin typeface="Adobe Gothic Std B" pitchFamily="34" charset="-128"/>
                <a:ea typeface="Adobe Gothic Std B" pitchFamily="34" charset="-128"/>
              </a:rPr>
            </a:br>
            <a:r>
              <a:rPr lang="en-US" altLang="zh-TW" sz="4000" dirty="0" err="1" smtClean="0">
                <a:latin typeface="Adobe Gothic Std B" pitchFamily="34" charset="-128"/>
                <a:ea typeface="Adobe Gothic Std B" pitchFamily="34" charset="-128"/>
              </a:rPr>
              <a:t>Jia</a:t>
            </a:r>
            <a:r>
              <a:rPr lang="en-US" altLang="zh-TW" sz="4000" dirty="0" smtClean="0">
                <a:latin typeface="Adobe Gothic Std B" pitchFamily="34" charset="-128"/>
                <a:ea typeface="Adobe Gothic Std B" pitchFamily="34" charset="-128"/>
              </a:rPr>
              <a:t>-Sheng You</a:t>
            </a:r>
            <a:endParaRPr lang="zh-TW" altLang="en-US" sz="4000" dirty="0">
              <a:latin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2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+mj-lt"/>
              </a:rPr>
              <a:t>Method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38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720" dirty="0" smtClean="0">
                <a:latin typeface="+mj-lt"/>
              </a:rPr>
              <a:t>In this study, a Mandarin-phonetic-symbol</a:t>
            </a:r>
            <a:r>
              <a:rPr lang="zh-TW" altLang="en-US" sz="2720" dirty="0" smtClean="0">
                <a:latin typeface="+mj-lt"/>
              </a:rPr>
              <a:t> </a:t>
            </a:r>
            <a:r>
              <a:rPr lang="en-US" altLang="zh-TW" sz="2720" dirty="0" smtClean="0">
                <a:latin typeface="+mj-lt"/>
              </a:rPr>
              <a:t>communication aid named as </a:t>
            </a:r>
            <a:r>
              <a:rPr lang="en-US" altLang="zh-TW" sz="2720" dirty="0" err="1" smtClean="0">
                <a:latin typeface="+mj-lt"/>
              </a:rPr>
              <a:t>zhuyin</a:t>
            </a:r>
            <a:r>
              <a:rPr lang="en-US" altLang="zh-TW" sz="2720" dirty="0" smtClean="0">
                <a:latin typeface="+mj-lt"/>
              </a:rPr>
              <a:t> communication board is developed.</a:t>
            </a:r>
          </a:p>
          <a:p>
            <a:pPr marL="0" indent="0">
              <a:buNone/>
            </a:pPr>
            <a:endParaRPr lang="en-US" altLang="zh-TW" sz="3000" dirty="0" smtClean="0">
              <a:latin typeface="+mj-lt"/>
            </a:endParaRPr>
          </a:p>
          <a:p>
            <a:pPr marL="0" indent="0">
              <a:buNone/>
            </a:pPr>
            <a:r>
              <a:rPr lang="en-US" altLang="zh-TW" sz="3000" dirty="0" smtClean="0">
                <a:latin typeface="+mj-lt"/>
              </a:rPr>
              <a:t>The most important function  is the communication.</a:t>
            </a:r>
            <a:endParaRPr lang="zh-TW" alt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84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2800" dirty="0" smtClean="0">
                <a:latin typeface="Adobe Gothic Std B" pitchFamily="34" charset="-128"/>
                <a:ea typeface="Adobe Gothic Std B" pitchFamily="34" charset="-128"/>
              </a:rPr>
              <a:t>Video</a:t>
            </a:r>
          </a:p>
          <a:p>
            <a:pPr marL="0" indent="0">
              <a:buNone/>
            </a:pPr>
            <a:endParaRPr lang="en-US" altLang="zh-TW" sz="2800" dirty="0"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altLang="zh-TW" sz="28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altLang="zh-TW" sz="2800" dirty="0">
                <a:latin typeface="Adobe Gothic Std B" pitchFamily="34" charset="-128"/>
                <a:ea typeface="Adobe Gothic Std B" pitchFamily="34" charset="-128"/>
                <a:hlinkClick r:id="rId3"/>
              </a:rPr>
              <a:t>http://</a:t>
            </a:r>
            <a:r>
              <a:rPr lang="en-US" altLang="zh-TW" sz="2800" dirty="0" smtClean="0">
                <a:latin typeface="Adobe Gothic Std B" pitchFamily="34" charset="-128"/>
                <a:ea typeface="Adobe Gothic Std B" pitchFamily="34" charset="-128"/>
                <a:hlinkClick r:id="rId3"/>
              </a:rPr>
              <a:t>youtu.be/85U1Fl2PXis</a:t>
            </a:r>
            <a:endParaRPr lang="en-US" altLang="zh-TW" sz="28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/>
              <a:t>Method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4390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latin typeface="+mj-lt"/>
              </a:rPr>
              <a:t>Results &amp; Conclusions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2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+mj-lt"/>
              </a:rPr>
              <a:t>Results &amp; Conclusions</a:t>
            </a:r>
            <a:endParaRPr lang="zh-TW" altLang="en-US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+mj-lt"/>
              </a:rPr>
              <a:t>Advantages of </a:t>
            </a:r>
            <a:r>
              <a:rPr lang="en-US" altLang="zh-TW" sz="3200" dirty="0" err="1">
                <a:latin typeface="+mj-lt"/>
              </a:rPr>
              <a:t>zhuyin</a:t>
            </a:r>
            <a:r>
              <a:rPr lang="en-US" altLang="zh-TW" sz="3200" dirty="0">
                <a:latin typeface="+mj-lt"/>
              </a:rPr>
              <a:t> communication </a:t>
            </a:r>
            <a:r>
              <a:rPr lang="en-US" altLang="zh-TW" sz="3200" dirty="0" smtClean="0">
                <a:latin typeface="+mj-lt"/>
              </a:rPr>
              <a:t>board :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Assist autistic children to express their thought to others.</a:t>
            </a:r>
          </a:p>
          <a:p>
            <a:pPr>
              <a:buFont typeface="Arial" pitchFamily="34" charset="0"/>
              <a:buChar char="•"/>
            </a:pPr>
            <a:endParaRPr lang="en-US" altLang="zh-TW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The double click function is an useful design.</a:t>
            </a:r>
          </a:p>
          <a:p>
            <a:pPr>
              <a:buFont typeface="Arial" pitchFamily="34" charset="0"/>
              <a:buChar char="•"/>
            </a:pPr>
            <a:endParaRPr lang="en-US" altLang="zh-TW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The quiz game can help autistic children to learn phonetic symbols.</a:t>
            </a:r>
          </a:p>
        </p:txBody>
      </p:sp>
    </p:spTree>
    <p:extLst>
      <p:ext uri="{BB962C8B-B14F-4D97-AF65-F5344CB8AC3E}">
        <p14:creationId xmlns:p14="http://schemas.microsoft.com/office/powerpoint/2010/main" val="22115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+mj-lt"/>
              </a:rPr>
              <a:t>Results &amp; Conclusions</a:t>
            </a:r>
            <a:endParaRPr lang="zh-TW" altLang="en-US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+mj-lt"/>
              </a:rPr>
              <a:t>Advantages of </a:t>
            </a:r>
            <a:r>
              <a:rPr lang="en-US" altLang="zh-TW" sz="3200" dirty="0" err="1">
                <a:latin typeface="+mj-lt"/>
              </a:rPr>
              <a:t>zhuyin</a:t>
            </a:r>
            <a:r>
              <a:rPr lang="en-US" altLang="zh-TW" sz="3200" dirty="0">
                <a:latin typeface="+mj-lt"/>
              </a:rPr>
              <a:t> communication </a:t>
            </a:r>
            <a:r>
              <a:rPr lang="en-US" altLang="zh-TW" sz="3200" dirty="0" smtClean="0">
                <a:latin typeface="+mj-lt"/>
              </a:rPr>
              <a:t>board :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The editing function of quiz use pictures are familiar to autistic children.</a:t>
            </a:r>
          </a:p>
          <a:p>
            <a:pPr>
              <a:buFont typeface="Arial" pitchFamily="34" charset="0"/>
              <a:buChar char="•"/>
            </a:pPr>
            <a:endParaRPr lang="en-US" altLang="zh-TW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We use Chinese as the interface of our aid.</a:t>
            </a:r>
          </a:p>
          <a:p>
            <a:pPr>
              <a:buFont typeface="Arial" pitchFamily="34" charset="0"/>
              <a:buChar char="•"/>
            </a:pPr>
            <a:endParaRPr lang="en-US" altLang="zh-TW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This aid is </a:t>
            </a:r>
            <a:r>
              <a:rPr lang="en-US" altLang="zh-TW" sz="3200" dirty="0" smtClean="0"/>
              <a:t>free </a:t>
            </a:r>
            <a:r>
              <a:rPr lang="en-US" altLang="zh-TW" sz="3200" dirty="0" smtClean="0">
                <a:latin typeface="+mj-lt"/>
              </a:rPr>
              <a:t>download in App store. </a:t>
            </a:r>
            <a:endParaRPr lang="zh-TW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altLang="zh-TW" sz="3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Improve </a:t>
            </a:r>
            <a:r>
              <a:rPr lang="en-US" altLang="zh-TW" sz="3200" dirty="0">
                <a:latin typeface="+mj-lt"/>
              </a:rPr>
              <a:t>the shortcomings of traditional paper </a:t>
            </a:r>
            <a:r>
              <a:rPr lang="en-US" altLang="zh-TW" sz="3200" dirty="0" smtClean="0">
                <a:latin typeface="+mj-lt"/>
              </a:rPr>
              <a:t>keyboard.</a:t>
            </a:r>
          </a:p>
          <a:p>
            <a:pPr>
              <a:buFont typeface="Arial" pitchFamily="34" charset="0"/>
              <a:buChar char="•"/>
            </a:pPr>
            <a:endParaRPr lang="en-US" altLang="zh-TW" sz="3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A robotic </a:t>
            </a:r>
            <a:r>
              <a:rPr lang="en-US" altLang="zh-TW" sz="3200" dirty="0">
                <a:latin typeface="+mj-lt"/>
              </a:rPr>
              <a:t>bear can increase the interest and motivation of children to </a:t>
            </a:r>
            <a:r>
              <a:rPr lang="en-US" altLang="zh-TW" sz="3200" dirty="0" smtClean="0">
                <a:latin typeface="+mj-lt"/>
              </a:rPr>
              <a:t>use aid.</a:t>
            </a:r>
            <a:endParaRPr lang="en-US" altLang="zh-TW" sz="3200" dirty="0">
              <a:latin typeface="+mj-lt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+mj-lt"/>
              </a:rPr>
              <a:t>Results &amp; Conclusions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79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" y="1266681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Our aid has tested by a doctor and two parents of autistic children.</a:t>
            </a:r>
          </a:p>
          <a:p>
            <a:pPr marL="0" indent="0">
              <a:buNone/>
            </a:pPr>
            <a:endParaRPr lang="en-US" altLang="zh-TW" sz="3200" dirty="0">
              <a:latin typeface="+mj-lt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+mj-lt"/>
              </a:rPr>
              <a:t>Results &amp; Conclusions</a:t>
            </a:r>
            <a:endParaRPr lang="zh-TW" altLang="en-US" dirty="0">
              <a:latin typeface="+mj-lt"/>
            </a:endParaRPr>
          </a:p>
        </p:txBody>
      </p:sp>
      <p:pic>
        <p:nvPicPr>
          <p:cNvPr id="1026" name="Picture 2" descr="C:\Users\Star\Desktop\ppt\IMG_1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04046"/>
            <a:ext cx="3612173" cy="270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tar\Desktop\醫生-iAutismateCalendar篇[(000464)15-07-59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79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ar\Desktop\ppt\IMG_11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44" y="230404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Download Link</a:t>
            </a:r>
            <a:endParaRPr lang="zh-TW" altLang="en-US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3200" dirty="0">
                <a:latin typeface="+mj-lt"/>
              </a:rPr>
              <a:t>The </a:t>
            </a:r>
            <a:r>
              <a:rPr lang="en-US" altLang="zh-TW" sz="3200" dirty="0" err="1">
                <a:latin typeface="+mj-lt"/>
              </a:rPr>
              <a:t>Zhuyin</a:t>
            </a:r>
            <a:r>
              <a:rPr lang="en-US" altLang="zh-TW" sz="3200" dirty="0">
                <a:latin typeface="+mj-lt"/>
              </a:rPr>
              <a:t> communication board is available in the iTunes App Store  for free download</a:t>
            </a:r>
            <a:r>
              <a:rPr lang="en-US" altLang="zh-TW" sz="3200" dirty="0" smtClean="0">
                <a:latin typeface="+mj-lt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600" dirty="0" err="1" smtClean="0">
                <a:latin typeface="+mj-lt"/>
              </a:rPr>
              <a:t>Zhuyin</a:t>
            </a:r>
            <a:r>
              <a:rPr lang="en-US" altLang="zh-TW" sz="2600" dirty="0" smtClean="0">
                <a:latin typeface="+mj-lt"/>
              </a:rPr>
              <a:t> </a:t>
            </a:r>
            <a:r>
              <a:rPr lang="en-US" altLang="zh-TW" sz="2600" dirty="0">
                <a:latin typeface="+mj-lt"/>
              </a:rPr>
              <a:t>communication board [Online]. Available: </a:t>
            </a:r>
            <a:r>
              <a:rPr lang="en-US" altLang="zh-TW" dirty="0">
                <a:latin typeface="+mj-lt"/>
                <a:hlinkClick r:id="rId3"/>
              </a:rPr>
              <a:t>https://</a:t>
            </a:r>
            <a:r>
              <a:rPr lang="en-US" altLang="zh-TW" dirty="0" smtClean="0">
                <a:latin typeface="+mj-lt"/>
                <a:hlinkClick r:id="rId3"/>
              </a:rPr>
              <a:t>itunes.apple.com/tw/app/you-sheng-zhu-yin-ying-yong/id670857938?l=zh&amp;mt=8</a:t>
            </a:r>
            <a:endParaRPr lang="en-US" altLang="zh-TW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altLang="zh-TW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>
                <a:latin typeface="+mj-lt"/>
              </a:rPr>
              <a:t>The source code of </a:t>
            </a:r>
            <a:r>
              <a:rPr lang="en-US" altLang="zh-TW" sz="3200" dirty="0" err="1">
                <a:latin typeface="+mj-lt"/>
              </a:rPr>
              <a:t>AustimSpace</a:t>
            </a:r>
            <a:r>
              <a:rPr lang="en-US" altLang="zh-TW" sz="3200" dirty="0">
                <a:latin typeface="+mj-lt"/>
              </a:rPr>
              <a:t> is also provided as open source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600" dirty="0">
                <a:latin typeface="+mj-lt"/>
              </a:rPr>
              <a:t>Source code of </a:t>
            </a:r>
            <a:r>
              <a:rPr lang="en-US" altLang="zh-TW" sz="2600" dirty="0" err="1">
                <a:latin typeface="+mj-lt"/>
              </a:rPr>
              <a:t>Zhuyin</a:t>
            </a:r>
            <a:r>
              <a:rPr lang="en-US" altLang="zh-TW" sz="2600" dirty="0">
                <a:latin typeface="+mj-lt"/>
              </a:rPr>
              <a:t> communication board [Online]. Available: </a:t>
            </a:r>
            <a:r>
              <a:rPr lang="en-US" altLang="zh-TW" sz="2600" dirty="0">
                <a:latin typeface="+mj-lt"/>
                <a:hlinkClick r:id="rId4"/>
              </a:rPr>
              <a:t>http://</a:t>
            </a:r>
            <a:r>
              <a:rPr lang="en-US" altLang="zh-TW" sz="2600" dirty="0" smtClean="0">
                <a:latin typeface="+mj-lt"/>
                <a:hlinkClick r:id="rId4"/>
              </a:rPr>
              <a:t>mail.tku.edu.tw/chchou/CILAB/Research_result/Zhuyin.html</a:t>
            </a:r>
            <a:endParaRPr lang="en-US" altLang="zh-TW" sz="2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35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sz="4800" dirty="0" smtClean="0">
                <a:latin typeface="+mj-lt"/>
              </a:rPr>
              <a:t>Thanks for your attention</a:t>
            </a:r>
            <a:endParaRPr lang="en-US" altLang="zh-TW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89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Outline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+mn-lt"/>
              </a:rPr>
              <a:t>1. Introduction</a:t>
            </a:r>
            <a:endParaRPr lang="en-US" altLang="zh-TW" sz="3200" dirty="0">
              <a:latin typeface="+mn-lt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+mn-lt"/>
              </a:rPr>
              <a:t>2. Method</a:t>
            </a:r>
            <a:endParaRPr lang="en-US" altLang="zh-TW" sz="3200" dirty="0">
              <a:latin typeface="+mn-lt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+mn-lt"/>
              </a:rPr>
              <a:t>3. Results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8918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+mj-lt"/>
              </a:rPr>
              <a:t>Introduction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84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lt"/>
              </a:rPr>
              <a:t>Introduction</a:t>
            </a:r>
            <a:endParaRPr lang="zh-TW" altLang="en-US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+mn-lt"/>
              </a:rPr>
              <a:t>Children </a:t>
            </a:r>
            <a:r>
              <a:rPr lang="en-US" altLang="zh-TW" sz="3200" dirty="0">
                <a:latin typeface="+mn-lt"/>
              </a:rPr>
              <a:t>with autism often have the following obstacles :</a:t>
            </a:r>
          </a:p>
          <a:p>
            <a:pPr marL="0" indent="0">
              <a:buNone/>
            </a:pPr>
            <a:endParaRPr lang="en-US" altLang="zh-TW" sz="1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n-lt"/>
              </a:rPr>
              <a:t>Interpersonal </a:t>
            </a:r>
            <a:r>
              <a:rPr lang="en-US" altLang="zh-TW" sz="3200" dirty="0">
                <a:latin typeface="+mn-lt"/>
              </a:rPr>
              <a:t>relationship and social </a:t>
            </a:r>
            <a:r>
              <a:rPr lang="en-US" altLang="zh-TW" sz="3200" dirty="0" smtClean="0">
                <a:latin typeface="+mn-lt"/>
              </a:rPr>
              <a:t>interaction.</a:t>
            </a:r>
          </a:p>
          <a:p>
            <a:pPr>
              <a:buFont typeface="Arial" pitchFamily="34" charset="0"/>
              <a:buChar char="•"/>
            </a:pPr>
            <a:endParaRPr lang="en-US" altLang="zh-TW" sz="1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n-lt"/>
              </a:rPr>
              <a:t>Verbal communication.</a:t>
            </a:r>
          </a:p>
          <a:p>
            <a:pPr>
              <a:buFont typeface="Arial" pitchFamily="34" charset="0"/>
              <a:buChar char="•"/>
            </a:pPr>
            <a:endParaRPr lang="en-US" altLang="zh-TW" sz="1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n-lt"/>
              </a:rPr>
              <a:t>Repetitive behavior.</a:t>
            </a:r>
            <a:endParaRPr lang="en-US" altLang="zh-TW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41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06" y="3068960"/>
            <a:ext cx="5168299" cy="2339169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722712" y="2416939"/>
            <a:ext cx="542128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tx1"/>
                </a:solidFill>
              </a:rPr>
              <a:t>Paper keyboards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51520" y="1600201"/>
            <a:ext cx="8496944" cy="1108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1" kern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+mj-lt"/>
              <a:buAutoNum type="alphaUcPeriod"/>
              <a:defRPr sz="20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8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6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latin typeface="+mn-lt"/>
              </a:rPr>
              <a:t>For inarticulate children, their messages tend to be misunderstood.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51520" y="3212709"/>
            <a:ext cx="3600400" cy="3096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b="1" kern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+mj-lt"/>
              <a:buAutoNum type="alphaUcPeriod"/>
              <a:defRPr sz="20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8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6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latin typeface="+mn-lt"/>
              </a:rPr>
              <a:t>But many children can use paper keyboard to express ideas</a:t>
            </a:r>
            <a:r>
              <a:rPr lang="en-US" altLang="zh-TW" sz="3200" dirty="0" smtClean="0">
                <a:latin typeface="+mn-lt"/>
              </a:rPr>
              <a:t>.</a:t>
            </a:r>
          </a:p>
          <a:p>
            <a:pPr marL="0" indent="0">
              <a:buNone/>
            </a:pPr>
            <a:endParaRPr lang="en-US" altLang="zh-TW" sz="3200" dirty="0">
              <a:latin typeface="+mn-lt"/>
            </a:endParaRPr>
          </a:p>
          <a:p>
            <a:pPr marL="0" indent="0">
              <a:buNone/>
            </a:pPr>
            <a:r>
              <a:rPr lang="en-US" altLang="zh-TW" sz="1500" dirty="0">
                <a:latin typeface="+mn-lt"/>
                <a:hlinkClick r:id="rId5"/>
              </a:rPr>
              <a:t>http://</a:t>
            </a:r>
            <a:r>
              <a:rPr lang="en-US" altLang="zh-TW" sz="1500" dirty="0" smtClean="0">
                <a:latin typeface="+mn-lt"/>
                <a:hlinkClick r:id="rId5"/>
              </a:rPr>
              <a:t>youtu.be/dJdPknL4P74?t=17s</a:t>
            </a:r>
            <a:endParaRPr lang="en-US" altLang="zh-TW" sz="1500" dirty="0" smtClean="0">
              <a:latin typeface="+mn-lt"/>
            </a:endParaRPr>
          </a:p>
          <a:p>
            <a:pPr marL="0" indent="0">
              <a:buNone/>
            </a:pPr>
            <a:endParaRPr lang="en-US" altLang="zh-TW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8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lt"/>
              </a:rPr>
              <a:t>Introduction</a:t>
            </a:r>
            <a:endParaRPr lang="zh-TW" altLang="en-US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>
                <a:latin typeface="+mj-lt"/>
              </a:rPr>
              <a:t>The  disadvantages of Paper keyboards </a:t>
            </a:r>
            <a:r>
              <a:rPr lang="en-US" altLang="zh-TW" sz="3200" dirty="0" smtClean="0">
                <a:latin typeface="+mj-lt"/>
              </a:rPr>
              <a:t>:</a:t>
            </a:r>
          </a:p>
          <a:p>
            <a:pPr marL="0" indent="0">
              <a:buNone/>
            </a:pPr>
            <a:endParaRPr lang="en-US" altLang="zh-TW" sz="1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No </a:t>
            </a:r>
            <a:r>
              <a:rPr lang="en-US" altLang="zh-TW" sz="3200" dirty="0">
                <a:latin typeface="+mj-lt"/>
              </a:rPr>
              <a:t>audio feedback.</a:t>
            </a:r>
          </a:p>
          <a:p>
            <a:pPr>
              <a:buFont typeface="Arial" pitchFamily="34" charset="0"/>
              <a:buChar char="•"/>
            </a:pPr>
            <a:endParaRPr lang="en-US" altLang="zh-TW" sz="1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Must </a:t>
            </a:r>
            <a:r>
              <a:rPr lang="en-US" altLang="zh-TW" sz="3200" dirty="0">
                <a:latin typeface="+mj-lt"/>
              </a:rPr>
              <a:t>memorize several consecutive  and coherent </a:t>
            </a:r>
            <a:r>
              <a:rPr lang="en-US" altLang="zh-TW" sz="3200" dirty="0" smtClean="0">
                <a:latin typeface="+mj-lt"/>
              </a:rPr>
              <a:t>words.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It’s </a:t>
            </a:r>
            <a:r>
              <a:rPr lang="en-US" altLang="zh-TW" sz="3200" dirty="0">
                <a:latin typeface="+mj-lt"/>
              </a:rPr>
              <a:t>prone to press the wrong key.</a:t>
            </a:r>
            <a:endParaRPr lang="en-US" altLang="zh-TW" sz="1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altLang="zh-TW" sz="1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>
                <a:latin typeface="+mj-lt"/>
              </a:rPr>
              <a:t>Teacher </a:t>
            </a:r>
            <a:r>
              <a:rPr lang="en-US" altLang="zh-TW" sz="3200" dirty="0">
                <a:latin typeface="+mj-lt"/>
              </a:rPr>
              <a:t>costs time to communicate with each child respectively</a:t>
            </a:r>
            <a:endParaRPr lang="zh-TW" altLang="en-US" sz="3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zh-TW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00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lt"/>
              </a:rPr>
              <a:t>Introduction</a:t>
            </a:r>
            <a:endParaRPr lang="zh-TW" altLang="en-US" dirty="0">
              <a:latin typeface="+mj-l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8437991" cy="3485257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70731" y="219230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tx1"/>
                </a:solidFill>
                <a:latin typeface="+mj-lt"/>
              </a:rPr>
              <a:t>communication pen </a:t>
            </a:r>
            <a:r>
              <a:rPr lang="en-US" altLang="zh-TW" sz="3200" dirty="0" smtClean="0">
                <a:solidFill>
                  <a:schemeClr val="tx1"/>
                </a:solidFill>
                <a:latin typeface="+mj-lt"/>
              </a:rPr>
              <a:t>(U-pen)</a:t>
            </a:r>
          </a:p>
          <a:p>
            <a:pPr algn="ctr"/>
            <a:r>
              <a:rPr lang="en-US" altLang="zh-TW" sz="13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altLang="zh-TW" sz="1300" dirty="0" smtClean="0">
                <a:solidFill>
                  <a:schemeClr val="tx1"/>
                </a:solidFill>
                <a:hlinkClick r:id="rId4"/>
              </a:rPr>
              <a:t>youtu.be/HZuwZOoEObA</a:t>
            </a:r>
            <a:endParaRPr lang="en-US" altLang="zh-TW" sz="1300" dirty="0">
              <a:solidFill>
                <a:schemeClr val="tx1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91419" y="1189659"/>
            <a:ext cx="8208912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b="1" kern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+mj-lt"/>
              <a:buAutoNum type="alphaUcPeriod"/>
              <a:defRPr sz="20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8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6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latin typeface="+mj-lt"/>
              </a:rPr>
              <a:t>In addition</a:t>
            </a:r>
            <a:r>
              <a:rPr lang="en-US" altLang="zh-TW" sz="3200" dirty="0" smtClean="0">
                <a:latin typeface="+mj-lt"/>
              </a:rPr>
              <a:t>, a </a:t>
            </a:r>
            <a:r>
              <a:rPr lang="en-US" altLang="zh-TW" sz="3200" dirty="0">
                <a:latin typeface="+mj-lt"/>
              </a:rPr>
              <a:t>communication pen (U-pen)  </a:t>
            </a:r>
            <a:r>
              <a:rPr lang="en-US" altLang="zh-TW" sz="3200" dirty="0" smtClean="0">
                <a:latin typeface="+mj-lt"/>
              </a:rPr>
              <a:t>can help children to communicate.</a:t>
            </a:r>
            <a:endParaRPr lang="en-US" altLang="zh-TW" sz="1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85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+mj-lt"/>
              </a:rPr>
              <a:t>Introduction</a:t>
            </a:r>
            <a:endParaRPr lang="zh-TW" altLang="en-US" dirty="0">
              <a:latin typeface="+mj-lt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91419" y="1189658"/>
            <a:ext cx="8208912" cy="4759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1" kern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+mj-lt"/>
              <a:buAutoNum type="alphaUcPeriod"/>
              <a:defRPr sz="20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8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600" kern="120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>
                <a:latin typeface="+mj-lt"/>
              </a:rPr>
              <a:t>Users use this pen to click on a list of Mandarin phonetic symbols. </a:t>
            </a:r>
          </a:p>
          <a:p>
            <a:pPr marL="0" indent="0">
              <a:buNone/>
            </a:pPr>
            <a:r>
              <a:rPr lang="en-US" altLang="zh-TW" sz="3200" dirty="0">
                <a:latin typeface="+mj-lt"/>
              </a:rPr>
              <a:t>The pen subsequently produces a sound based on the selected phonetic symbols. </a:t>
            </a:r>
          </a:p>
          <a:p>
            <a:pPr marL="0" indent="0">
              <a:buNone/>
            </a:pPr>
            <a:endParaRPr lang="en-US" altLang="zh-TW" sz="3200" dirty="0">
              <a:latin typeface="+mj-lt"/>
            </a:endParaRPr>
          </a:p>
          <a:p>
            <a:pPr marL="0" indent="0">
              <a:buNone/>
            </a:pPr>
            <a:r>
              <a:rPr lang="en-US" altLang="zh-TW" sz="3200" dirty="0">
                <a:latin typeface="+mj-lt"/>
              </a:rPr>
              <a:t>However, the pen costs between </a:t>
            </a:r>
            <a:r>
              <a:rPr lang="en-US" altLang="zh-TW" sz="3200" dirty="0">
                <a:solidFill>
                  <a:srgbClr val="FF0000"/>
                </a:solidFill>
                <a:latin typeface="+mj-lt"/>
              </a:rPr>
              <a:t>U.S. $ 330 </a:t>
            </a:r>
            <a:r>
              <a:rPr lang="en-US" altLang="zh-TW" sz="3200" dirty="0">
                <a:latin typeface="+mj-lt"/>
              </a:rPr>
              <a:t>to </a:t>
            </a:r>
            <a:r>
              <a:rPr lang="en-US" altLang="zh-TW" sz="3200" dirty="0">
                <a:solidFill>
                  <a:srgbClr val="FF0000"/>
                </a:solidFill>
                <a:latin typeface="+mj-lt"/>
              </a:rPr>
              <a:t>U.S. $ 1,000 </a:t>
            </a:r>
            <a:r>
              <a:rPr lang="en-US" altLang="zh-TW" sz="3200" dirty="0">
                <a:latin typeface="+mj-lt"/>
              </a:rPr>
              <a:t>for the average family is not a small fee.</a:t>
            </a:r>
            <a:endParaRPr lang="en-US" altLang="zh-TW" sz="1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95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lt"/>
              </a:rPr>
              <a:t>Introduction</a:t>
            </a:r>
            <a:endParaRPr lang="zh-TW" altLang="en-US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>
                <a:latin typeface="+mn-lt"/>
              </a:rPr>
              <a:t>Based on the above </a:t>
            </a:r>
            <a:r>
              <a:rPr lang="en-US" altLang="zh-TW" sz="3200" dirty="0" smtClean="0">
                <a:latin typeface="+mn-lt"/>
              </a:rPr>
              <a:t>analysis, we </a:t>
            </a:r>
            <a:r>
              <a:rPr lang="en-US" altLang="zh-TW" sz="3200" dirty="0">
                <a:latin typeface="+mn-lt"/>
              </a:rPr>
              <a:t>have </a:t>
            </a:r>
            <a:r>
              <a:rPr lang="en-US" altLang="zh-TW" sz="3200" dirty="0" smtClean="0">
                <a:latin typeface="+mn-lt"/>
              </a:rPr>
              <a:t>developed  aid solves </a:t>
            </a:r>
            <a:r>
              <a:rPr lang="en-US" altLang="zh-TW" sz="3200" dirty="0">
                <a:latin typeface="+mn-lt"/>
              </a:rPr>
              <a:t>the </a:t>
            </a:r>
            <a:r>
              <a:rPr lang="en-US" altLang="zh-TW" sz="3200" dirty="0" smtClean="0">
                <a:latin typeface="+mn-lt"/>
              </a:rPr>
              <a:t>problem.</a:t>
            </a:r>
          </a:p>
          <a:p>
            <a:pPr marL="0" indent="0">
              <a:buNone/>
            </a:pPr>
            <a:r>
              <a:rPr lang="en-US" altLang="zh-TW" sz="4000" dirty="0" smtClean="0">
                <a:latin typeface="+mn-lt"/>
              </a:rPr>
              <a:t>And </a:t>
            </a:r>
            <a:r>
              <a:rPr lang="en-US" altLang="zh-TW" sz="4000" dirty="0">
                <a:latin typeface="+mn-lt"/>
              </a:rPr>
              <a:t>it is </a:t>
            </a:r>
            <a:r>
              <a:rPr lang="en-US" altLang="zh-TW" sz="4000" dirty="0">
                <a:solidFill>
                  <a:srgbClr val="FF0000"/>
                </a:solidFill>
                <a:latin typeface="+mn-lt"/>
              </a:rPr>
              <a:t>free</a:t>
            </a:r>
            <a:r>
              <a:rPr lang="en-US" altLang="zh-TW" sz="4000" dirty="0" smtClean="0">
                <a:latin typeface="+mn-lt"/>
              </a:rPr>
              <a:t>.</a:t>
            </a:r>
          </a:p>
          <a:p>
            <a:pPr marL="0" indent="0">
              <a:buNone/>
            </a:pPr>
            <a:endParaRPr lang="en-US" altLang="zh-TW" sz="3200" dirty="0">
              <a:latin typeface="+mn-lt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33056"/>
            <a:ext cx="1447619" cy="14476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LAB">
  <a:themeElements>
    <a:clrScheme name="鋒芒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CILAB</Template>
  <TotalTime>3213</TotalTime>
  <Words>764</Words>
  <Application>Microsoft Office PowerPoint</Application>
  <PresentationFormat>如螢幕大小 (4:3)</PresentationFormat>
  <Paragraphs>165</Paragraphs>
  <Slides>19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CILAB</vt:lpstr>
      <vt:lpstr>Mandarin-Phonetic-Symbol Communication Aid on Tablet PC for Children with High-Functioning Autism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Method</vt:lpstr>
      <vt:lpstr>Method</vt:lpstr>
      <vt:lpstr>Method</vt:lpstr>
      <vt:lpstr>PowerPoint 簡報</vt:lpstr>
      <vt:lpstr>Results &amp; Conclusions</vt:lpstr>
      <vt:lpstr>Results &amp; Conclusions</vt:lpstr>
      <vt:lpstr>Results &amp; Conclusions</vt:lpstr>
      <vt:lpstr>Results &amp; Conclusions</vt:lpstr>
      <vt:lpstr>Download Link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Mandarin-Phonetic-Symbol Communication Aid on Tablet PC for Children with High-Functioning Autism</dc:title>
  <dc:creator>Star</dc:creator>
  <cp:lastModifiedBy>Star</cp:lastModifiedBy>
  <cp:revision>79</cp:revision>
  <cp:lastPrinted>2014-02-17T10:20:43Z</cp:lastPrinted>
  <dcterms:created xsi:type="dcterms:W3CDTF">2014-02-17T07:30:54Z</dcterms:created>
  <dcterms:modified xsi:type="dcterms:W3CDTF">2014-03-31T06:56:25Z</dcterms:modified>
</cp:coreProperties>
</file>